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0" r:id="rId1"/>
  </p:sldMasterIdLst>
  <p:notesMasterIdLst>
    <p:notesMasterId r:id="rId8"/>
  </p:notesMasterIdLst>
  <p:handoutMasterIdLst>
    <p:handoutMasterId r:id="rId9"/>
  </p:handoutMasterIdLst>
  <p:sldIdLst>
    <p:sldId id="266" r:id="rId2"/>
    <p:sldId id="287" r:id="rId3"/>
    <p:sldId id="259" r:id="rId4"/>
    <p:sldId id="288" r:id="rId5"/>
    <p:sldId id="282" r:id="rId6"/>
    <p:sldId id="281" r:id="rId7"/>
  </p:sldIdLst>
  <p:sldSz cx="9144000" cy="6858000" type="screen4x3"/>
  <p:notesSz cx="6735763" cy="9866313"/>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Montserrat" panose="02000505000000020004" pitchFamily="2"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435" y="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1FBD992-336D-4681-AB4B-7DC5161F8B54}" type="datetimeFigureOut">
              <a:rPr lang="fr-FR" smtClean="0"/>
              <a:t>28/12/2018</a:t>
            </a:fld>
            <a:endParaRPr 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r>
              <a:rPr 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B1D0DF7-329F-48C2-85AB-6BA0A21E7E45}" type="slidenum">
              <a:rPr lang="fr-FR" smtClean="0"/>
              <a:t>‹N°›</a:t>
            </a:fld>
            <a:endParaRPr 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5D0D8BF-E393-4655-9747-501AB98FB82B}" type="datetimeFigureOut">
              <a:rPr lang="fr-FR" smtClean="0"/>
              <a:t>28/12/2018</a:t>
            </a:fld>
            <a:endParaRPr 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7B91E94-B0E7-4018-A911-6313A927FCA8}" type="slidenum">
              <a:rPr lang="fr-FR" smtClean="0"/>
              <a:t>‹N°›</a:t>
            </a:fld>
            <a:endParaRPr 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ctrTitle"/>
          </p:nvPr>
        </p:nvSpPr>
        <p:spPr>
          <a:xfrm>
            <a:off x="685800" y="1980947"/>
            <a:ext cx="7772400" cy="1793839"/>
          </a:xfrm>
        </p:spPr>
        <p:txBody>
          <a:bodyPr anchor="b">
            <a:normAutofit/>
          </a:bodyPr>
          <a:lstStyle>
            <a:lvl1pPr algn="ctr">
              <a:defRPr sz="5000"/>
            </a:lvl1pPr>
          </a:lstStyle>
          <a:p>
            <a:r>
              <a:rPr 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title"/>
          </p:nvPr>
        </p:nvSpPr>
        <p:spPr>
          <a:xfrm>
            <a:off x="628650" y="1287599"/>
            <a:ext cx="7886700" cy="995915"/>
          </a:xfrm>
        </p:spPr>
        <p:txBody>
          <a:bodyPr/>
          <a:lstStyle/>
          <a:p>
            <a:r>
              <a:rPr 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title"/>
          </p:nvPr>
        </p:nvSpPr>
        <p:spPr>
          <a:xfrm>
            <a:off x="623888" y="2227193"/>
            <a:ext cx="7886700" cy="1948458"/>
          </a:xfrm>
        </p:spPr>
        <p:txBody>
          <a:bodyPr anchor="b"/>
          <a:lstStyle>
            <a:lvl1pPr>
              <a:defRPr sz="6000"/>
            </a:lvl1pPr>
          </a:lstStyle>
          <a:p>
            <a:r>
              <a:rPr 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A83DE-E935-4543-957F-BCE2E348F165}" type="slidenum">
              <a:rPr lang="fr-FR" smtClean="0"/>
              <a:t>‹N°›</a:t>
            </a:fld>
            <a:endParaRPr lang="fr-FR"/>
          </a:p>
        </p:txBody>
      </p:sp>
      <p:sp>
        <p:nvSpPr>
          <p:cNvPr id="8" name="Title 1"/>
          <p:cNvSpPr>
            <a:spLocks noGrp="1"/>
          </p:cNvSpPr>
          <p:nvPr>
            <p:ph type="title"/>
          </p:nvPr>
        </p:nvSpPr>
        <p:spPr>
          <a:xfrm>
            <a:off x="628650" y="1339847"/>
            <a:ext cx="7886700" cy="995915"/>
          </a:xfrm>
        </p:spPr>
        <p:txBody>
          <a:bodyPr/>
          <a:lstStyle/>
          <a:p>
            <a:r>
              <a:rPr 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FA83DE-E935-4543-957F-BCE2E348F165}" type="slidenum">
              <a:rPr lang="fr-FR" smtClean="0"/>
              <a:t>‹N°›</a:t>
            </a:fld>
            <a:endParaRPr lang="fr-FR"/>
          </a:p>
        </p:txBody>
      </p:sp>
      <p:sp>
        <p:nvSpPr>
          <p:cNvPr id="10" name="Title 1"/>
          <p:cNvSpPr>
            <a:spLocks noGrp="1"/>
          </p:cNvSpPr>
          <p:nvPr>
            <p:ph type="title"/>
          </p:nvPr>
        </p:nvSpPr>
        <p:spPr>
          <a:xfrm>
            <a:off x="629841" y="1261475"/>
            <a:ext cx="7886700" cy="995915"/>
          </a:xfrm>
        </p:spPr>
        <p:txBody>
          <a:bodyPr/>
          <a:lstStyle/>
          <a:p>
            <a:r>
              <a:rPr 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a:lstStyle>
            <a:lvl1pPr>
              <a:defRPr sz="260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a:lstStyle>
            <a:lvl1pPr>
              <a:defRPr sz="260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FA83DE-E935-4543-957F-BCE2E348F165}" type="slidenum">
              <a:rPr lang="fr-FR" smtClean="0"/>
              <a:t>‹N°›</a:t>
            </a:fld>
            <a:endParaRPr lang="fr-FR"/>
          </a:p>
        </p:txBody>
      </p:sp>
      <p:sp>
        <p:nvSpPr>
          <p:cNvPr id="6" name="Title 1"/>
          <p:cNvSpPr>
            <a:spLocks noGrp="1"/>
          </p:cNvSpPr>
          <p:nvPr>
            <p:ph type="title"/>
          </p:nvPr>
        </p:nvSpPr>
        <p:spPr>
          <a:xfrm>
            <a:off x="628650" y="2946580"/>
            <a:ext cx="7886700" cy="995915"/>
          </a:xfrm>
        </p:spPr>
        <p:txBody>
          <a:bodyPr/>
          <a:lstStyle>
            <a:lvl1pPr algn="ctr">
              <a:defRPr cap="all" baseline="0">
                <a:solidFill>
                  <a:srgbClr val="D0363B"/>
                </a:solidFill>
              </a:defRPr>
            </a:lvl1pPr>
          </a:lstStyle>
          <a:p>
            <a:r>
              <a:rPr 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A83DE-E935-4543-957F-BCE2E348F165}" type="slidenum">
              <a:rPr lang="fr-FR" smtClean="0"/>
              <a:t>‹N°›</a:t>
            </a:fld>
            <a:endParaRPr lang="fr-FR"/>
          </a:p>
        </p:txBody>
      </p:sp>
      <p:sp>
        <p:nvSpPr>
          <p:cNvPr id="8" name="Content Placeholder 2"/>
          <p:cNvSpPr>
            <a:spLocks noGrp="1"/>
          </p:cNvSpPr>
          <p:nvPr>
            <p:ph idx="1"/>
          </p:nvPr>
        </p:nvSpPr>
        <p:spPr>
          <a:xfrm>
            <a:off x="3887391" y="1235623"/>
            <a:ext cx="4629150" cy="47639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p:cNvSpPr>
            <a:spLocks noGrp="1"/>
          </p:cNvSpPr>
          <p:nvPr>
            <p:ph type="title"/>
          </p:nvPr>
        </p:nvSpPr>
        <p:spPr>
          <a:xfrm>
            <a:off x="629841" y="1264163"/>
            <a:ext cx="2949178" cy="803887"/>
          </a:xfrm>
        </p:spPr>
        <p:txBody>
          <a:bodyPr anchor="b">
            <a:normAutofit/>
          </a:bodyPr>
          <a:lstStyle>
            <a:lvl1pPr>
              <a:defRPr sz="2400"/>
            </a:lvl1pPr>
          </a:lstStyle>
          <a:p>
            <a:r>
              <a:rPr 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A83DE-E935-4543-957F-BCE2E348F165}" type="slidenum">
              <a:rPr lang="fr-FR" smtClean="0"/>
              <a:t>‹N°›</a:t>
            </a:fld>
            <a:endParaRPr lang="fr-FR"/>
          </a:p>
        </p:txBody>
      </p:sp>
      <p:sp>
        <p:nvSpPr>
          <p:cNvPr id="8" name="Title 1"/>
          <p:cNvSpPr>
            <a:spLocks noGrp="1"/>
          </p:cNvSpPr>
          <p:nvPr>
            <p:ph type="title"/>
          </p:nvPr>
        </p:nvSpPr>
        <p:spPr>
          <a:xfrm>
            <a:off x="629841" y="1264163"/>
            <a:ext cx="2949178" cy="803887"/>
          </a:xfrm>
        </p:spPr>
        <p:txBody>
          <a:bodyPr anchor="b">
            <a:normAutofit/>
          </a:bodyPr>
          <a:lstStyle>
            <a:lvl1pPr>
              <a:defRPr sz="2400"/>
            </a:lvl1pPr>
          </a:lstStyle>
          <a:p>
            <a:r>
              <a:rPr 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FA83DE-E935-4543-957F-BCE2E348F165}" type="slidenum">
              <a:rPr lang="fr-FR" smtClean="0"/>
              <a:t>‹N°›</a:t>
            </a:fld>
            <a:endParaRPr 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rtlCol="0" anchor="ctr"/>
          <a:lstStyle>
            <a:lvl1pPr algn="l">
              <a:defRPr sz="1200" cap="all" baseline="0">
                <a:solidFill>
                  <a:srgbClr val="2D2D2D"/>
                </a:solidFill>
                <a:latin typeface="Montserrat" panose="02000505000000020004" pitchFamily="2" charset="0"/>
              </a:defRPr>
            </a:lvl1pPr>
          </a:lstStyle>
          <a:p>
            <a:endParaRPr 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rtlCol="0" anchor="ctr"/>
          <a:lstStyle>
            <a:lvl1pPr algn="r">
              <a:defRPr sz="1200" cap="all" baseline="0">
                <a:solidFill>
                  <a:srgbClr val="2D2D2D"/>
                </a:solidFill>
              </a:defRPr>
            </a:lvl1pPr>
          </a:lstStyle>
          <a:p>
            <a:fld id="{0EFA83DE-E935-4543-957F-BCE2E348F165}" type="slidenum">
              <a:rPr lang="fr-FR" smtClean="0"/>
              <a:pPr/>
              <a:t>‹N°›</a:t>
            </a:fld>
            <a:endParaRPr 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8" r:id="rId7"/>
    <p:sldLayoutId id="2147483679" r:id="rId8"/>
    <p:sldLayoutId id="2147483677"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a:t>
            </a:r>
            <a:r>
              <a:rPr kumimoji="0" lang="fr-FR" altLang="fr-FR" sz="9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et qu’un examen </a:t>
            </a:r>
            <a:endPar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20866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rtlCol="0">
            <a:spAutoFit/>
          </a:bodyPr>
          <a:lstStyle/>
          <a:p>
            <a:pPr lvl="0" algn="just">
              <a:defRPr/>
            </a:pPr>
            <a:r>
              <a:rPr lang="fr-FR" sz="1000" b="1" dirty="0">
                <a:solidFill>
                  <a:prstClr val="black"/>
                </a:solidFill>
                <a:latin typeface="Century Gothic" panose="020B0502020202020204" pitchFamily="34" charset="0"/>
              </a:rPr>
              <a:t>Validité</a:t>
            </a:r>
          </a:p>
          <a:p>
            <a:pPr lvl="0" algn="just">
              <a:defRPr/>
            </a:pPr>
            <a:r>
              <a:rPr 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sz="1000" dirty="0">
                <a:solidFill>
                  <a:prstClr val="black"/>
                </a:solidFill>
                <a:latin typeface="Century Gothic" panose="020B0502020202020204" pitchFamily="34" charset="0"/>
              </a:rPr>
            </a:br>
            <a:r>
              <a:rPr 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sz="1000" dirty="0">
              <a:solidFill>
                <a:prstClr val="black"/>
              </a:solidFill>
              <a:latin typeface="Century Gothic" panose="020B0502020202020204" pitchFamily="34" charset="0"/>
            </a:endParaRPr>
          </a:p>
          <a:p>
            <a:pPr lvl="0" algn="just">
              <a:defRPr/>
            </a:pPr>
            <a:r>
              <a:rPr lang="fr-FR" sz="1000" b="1" dirty="0">
                <a:solidFill>
                  <a:prstClr val="black"/>
                </a:solidFill>
                <a:latin typeface="Century Gothic" panose="020B0502020202020204" pitchFamily="34" charset="0"/>
              </a:rPr>
              <a:t>Des règles à connaître tout au long de la vie</a:t>
            </a:r>
          </a:p>
          <a:p>
            <a:pPr lvl="0" algn="just">
              <a:defRPr/>
            </a:pPr>
            <a:r>
              <a:rPr 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sz="1000" dirty="0">
              <a:solidFill>
                <a:prstClr val="black"/>
              </a:solidFill>
              <a:latin typeface="Century Gothic" panose="020B0502020202020204" pitchFamily="34" charset="0"/>
            </a:endParaRPr>
          </a:p>
          <a:p>
            <a:pPr lvl="0" algn="just">
              <a:defRPr/>
            </a:pPr>
            <a:r>
              <a:rPr 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rtlCol="0">
            <a:spAutoFit/>
          </a:bodyPr>
          <a:lstStyle/>
          <a:p>
            <a:pPr lvl="0">
              <a:defRPr/>
            </a:pPr>
            <a:r>
              <a:rPr 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lvl="0">
              <a:defRPr/>
            </a:pPr>
            <a:r>
              <a:rPr lang="fr-FR" sz="1000" b="1" dirty="0">
                <a:solidFill>
                  <a:prstClr val="white"/>
                </a:solidFill>
                <a:latin typeface="Century Gothic" panose="020B0502020202020204" pitchFamily="34" charset="0"/>
              </a:rPr>
              <a:t>Déroulement</a:t>
            </a:r>
          </a:p>
          <a:p>
            <a:pPr lvl="0">
              <a:defRPr/>
            </a:pPr>
            <a:r>
              <a:rPr 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sz="1000" dirty="0">
              <a:solidFill>
                <a:prstClr val="white"/>
              </a:solidFill>
              <a:latin typeface="Century Gothic" panose="020B0502020202020204" pitchFamily="34" charset="0"/>
            </a:endParaRPr>
          </a:p>
          <a:p>
            <a:pPr lvl="0">
              <a:defRPr/>
            </a:pPr>
            <a:r>
              <a:rPr 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lvl="0">
              <a:defRPr/>
            </a:pPr>
            <a:endParaRPr lang="fr-FR" sz="1000" dirty="0">
              <a:solidFill>
                <a:prstClr val="white"/>
              </a:solidFill>
              <a:latin typeface="Century Gothic" panose="020B0502020202020204" pitchFamily="34" charset="0"/>
            </a:endParaRPr>
          </a:p>
          <a:p>
            <a:pPr lvl="0">
              <a:defRPr/>
            </a:pPr>
            <a:r>
              <a:rPr lang="fr-FR" sz="1000" b="1" dirty="0">
                <a:solidFill>
                  <a:prstClr val="white"/>
                </a:solidFill>
                <a:latin typeface="Century Gothic" panose="020B0502020202020204" pitchFamily="34" charset="0"/>
              </a:rPr>
              <a:t>Obtention du "code"</a:t>
            </a:r>
          </a:p>
          <a:p>
            <a:pPr lvl="0">
              <a:defRPr/>
            </a:pPr>
            <a:r>
              <a:rPr lang="fr-FR" sz="1000" dirty="0">
                <a:solidFill>
                  <a:prstClr val="white"/>
                </a:solidFill>
                <a:latin typeface="Century Gothic" panose="020B0502020202020204" pitchFamily="34" charset="0"/>
              </a:rPr>
              <a:t>Les candidats sont reçus à l’examen à partir de 35 bonnes réponses sur 40 questions.</a:t>
            </a: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lang="fr-FR" sz="1000" b="1" dirty="0">
                <a:solidFill>
                  <a:prstClr val="black"/>
                </a:solidFill>
                <a:latin typeface="Century Gothic" panose="020B0502020202020204" pitchFamily="34" charset="0"/>
              </a:rPr>
              <a:t>une</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manœuvre.</a:t>
            </a:r>
          </a:p>
          <a:p>
            <a:pPr marL="171450" lvl="0" indent="-171450" algn="just">
              <a:buFont typeface="Wingdings" panose="05000000000000000000" pitchFamily="2" charset="2"/>
              <a:buChar char="§"/>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sz="1000" dirty="0">
                <a:solidFill>
                  <a:prstClr val="black"/>
                </a:solidFill>
                <a:latin typeface="Century Gothic" panose="020B0502020202020204" pitchFamily="34" charset="0"/>
              </a:rPr>
              <a:t>ou</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sz="1000" dirty="0">
                <a:latin typeface="Century Gothic" panose="020B0502020202020204" pitchFamily="34" charset="0"/>
              </a:rPr>
              <a:t>et à une question portant sur les notions élémentaires de premiers secours.</a:t>
            </a:r>
            <a:endPar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sz="1000" dirty="0">
                <a:solidFill>
                  <a:prstClr val="white"/>
                </a:solidFill>
                <a:latin typeface="Century Gothic" panose="020B0502020202020204" pitchFamily="34" charset="0"/>
              </a:rPr>
              <a:t> dure 32 minutes,</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sz="1000" dirty="0">
                <a:solidFill>
                  <a:prstClr val="white"/>
                </a:solidFill>
                <a:latin typeface="Century Gothic" panose="020B0502020202020204" pitchFamily="34" charset="0"/>
              </a:rPr>
              <a:t> </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000" dirty="0">
              <a:solidFill>
                <a:prstClr val="white"/>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98462"/>
            <a:ext cx="3953543" cy="3524042"/>
          </a:xfrm>
          <a:prstGeom prst="rect">
            <a:avLst/>
          </a:prstGeom>
          <a:noFill/>
        </p:spPr>
        <p:txBody>
          <a:bodyPr wrap="square" rtlCol="0">
            <a:spAutoFit/>
          </a:bodyPr>
          <a:lstStyle/>
          <a:p>
            <a:r>
              <a:rPr lang="fr-FR" sz="1100" b="1" dirty="0"/>
              <a:t>Épreuve hors circulation</a:t>
            </a:r>
          </a:p>
          <a:p>
            <a:r>
              <a:rPr lang="fr-FR" sz="1000" dirty="0"/>
              <a:t>Elle est composée de plusieurs exercices :</a:t>
            </a:r>
          </a:p>
          <a:p>
            <a:pPr marL="171450" indent="-171450">
              <a:buFont typeface="Arial" panose="020B0604020202020204" pitchFamily="34" charset="0"/>
              <a:buChar char="•"/>
            </a:pPr>
            <a:r>
              <a:rPr lang="fr-FR" sz="1000" dirty="0"/>
              <a:t>un test sur les vérifications courantes de sécurité,</a:t>
            </a:r>
          </a:p>
          <a:p>
            <a:pPr marL="171450" indent="-171450">
              <a:buFont typeface="Arial" panose="020B0604020202020204" pitchFamily="34" charset="0"/>
              <a:buChar char="•"/>
            </a:pPr>
            <a:r>
              <a:rPr lang="fr-FR" sz="1000" dirty="0"/>
              <a:t>l'attelage et le dételage d'un ensemble,</a:t>
            </a:r>
          </a:p>
          <a:p>
            <a:pPr marL="171450" indent="-171450">
              <a:buFont typeface="Arial" panose="020B0604020202020204" pitchFamily="34" charset="0"/>
              <a:buChar char="•"/>
            </a:pPr>
            <a:r>
              <a:rPr lang="fr-FR" sz="1000" dirty="0"/>
              <a:t>une interrogation orale pour vérifier vos connaissances des règles de sécurité,</a:t>
            </a:r>
          </a:p>
          <a:p>
            <a:pPr marL="171450" indent="-171450">
              <a:buFont typeface="Arial" panose="020B0604020202020204" pitchFamily="34" charset="0"/>
              <a:buChar char="•"/>
            </a:pPr>
            <a:r>
              <a:rPr 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sz="1100" dirty="0"/>
          </a:p>
          <a:p>
            <a:r>
              <a:rPr lang="fr-FR" sz="1100" b="1" dirty="0"/>
              <a:t>Épreuve en circulation</a:t>
            </a:r>
          </a:p>
          <a:p>
            <a:r>
              <a:rPr lang="fr-FR" sz="1000" dirty="0"/>
              <a:t>L'épreuve se déroule sur des itinéraires variés.</a:t>
            </a:r>
          </a:p>
          <a:p>
            <a:r>
              <a:rPr lang="fr-FR" sz="1000" dirty="0"/>
              <a:t>Elle permet de vérifier que le candidat :</a:t>
            </a:r>
          </a:p>
          <a:p>
            <a:pPr marL="171450" indent="-171450">
              <a:buFont typeface="Arial" panose="020B0604020202020204" pitchFamily="34" charset="0"/>
              <a:buChar char="•"/>
            </a:pPr>
            <a:r>
              <a:rPr lang="fr-FR" sz="1000" dirty="0"/>
              <a:t>respecte le code de la route,</a:t>
            </a:r>
          </a:p>
          <a:p>
            <a:pPr marL="171450" indent="-171450">
              <a:buFont typeface="Arial" panose="020B0604020202020204" pitchFamily="34" charset="0"/>
              <a:buChar char="•"/>
            </a:pPr>
            <a:r>
              <a:rPr lang="fr-FR" sz="1000" dirty="0"/>
              <a:t>peut circuler en sécurité pour lui et les autres usagers de la route,</a:t>
            </a:r>
          </a:p>
          <a:p>
            <a:pPr marL="171450" indent="-171450">
              <a:buFont typeface="Arial" panose="020B0604020202020204" pitchFamily="34" charset="0"/>
              <a:buChar char="•"/>
            </a:pPr>
            <a:r>
              <a:rPr lang="fr-FR" sz="1000" dirty="0"/>
              <a:t>prend en compte les spécificités de la conduite d'un ensemble de véhicules,</a:t>
            </a:r>
          </a:p>
          <a:p>
            <a:pPr marL="171450" indent="-171450">
              <a:buFont typeface="Arial" panose="020B0604020202020204" pitchFamily="34" charset="0"/>
              <a:buChar char="•"/>
            </a:pPr>
            <a:r>
              <a:rPr lang="fr-FR" sz="1000" dirty="0"/>
              <a:t>maîtrise les commandes et la manipulation de son véhicule,</a:t>
            </a:r>
          </a:p>
          <a:p>
            <a:pPr marL="171450" indent="-171450">
              <a:buFont typeface="Arial" panose="020B0604020202020204" pitchFamily="34" charset="0"/>
              <a:buChar char="•"/>
            </a:pPr>
            <a:r>
              <a:rPr 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rtlCol="0">
            <a:spAutoFit/>
          </a:bodyPr>
          <a:lstStyle/>
          <a:p>
            <a:r>
              <a:rPr 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sz="1100" dirty="0">
              <a:solidFill>
                <a:schemeClr val="bg1"/>
              </a:solidFill>
            </a:endParaRPr>
          </a:p>
          <a:p>
            <a:r>
              <a:rPr 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sz="1100" dirty="0">
                <a:solidFill>
                  <a:schemeClr val="bg1"/>
                </a:solidFill>
              </a:rPr>
              <a:t>une épreuve hors circulation (HC) d'admissibilité</a:t>
            </a:r>
          </a:p>
          <a:p>
            <a:pPr marL="171450" indent="-171450">
              <a:buFont typeface="Arial" panose="020B0604020202020204" pitchFamily="34" charset="0"/>
              <a:buChar char="•"/>
            </a:pPr>
            <a:r>
              <a:rPr lang="fr-FR" sz="1100" dirty="0">
                <a:solidFill>
                  <a:schemeClr val="bg1"/>
                </a:solidFill>
              </a:rPr>
              <a:t>et une épreuve en circulation (CIR).</a:t>
            </a:r>
          </a:p>
          <a:p>
            <a:pPr marL="171450" indent="-171450">
              <a:buFont typeface="Arial" panose="020B0604020202020204" pitchFamily="34" charset="0"/>
              <a:buChar char="•"/>
            </a:pPr>
            <a:r>
              <a:rPr lang="fr-FR" sz="1100" dirty="0">
                <a:solidFill>
                  <a:schemeClr val="bg1"/>
                </a:solidFill>
              </a:rPr>
              <a:t>La durée totale est de 60 minutes.</a:t>
            </a:r>
          </a:p>
          <a:p>
            <a:pPr marL="171450" indent="-171450">
              <a:buFont typeface="Arial" panose="020B0604020202020204" pitchFamily="34" charset="0"/>
              <a:buChar char="•"/>
            </a:pPr>
            <a:r>
              <a:rPr lang="fr-FR" sz="1100" dirty="0">
                <a:solidFill>
                  <a:schemeClr val="bg1"/>
                </a:solidFill>
              </a:rPr>
              <a:t>L'épreuve en circulation seule (en cas d'échec à l'épreuve CIR, le bénéfice de l'épreuve HC est conservé) est de 30 minutes.</a:t>
            </a:r>
          </a:p>
          <a:p>
            <a:endParaRPr 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2.2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sz="1200" u="sng" dirty="0">
                <a:latin typeface="Century Gothic" panose="020B0502020202020204" pitchFamily="34" charset="0"/>
              </a:rPr>
              <a:t>4</a:t>
            </a:r>
            <a:r>
              <a:rPr lang="fr-FR" sz="1200" dirty="0">
                <a:latin typeface="Century Gothic" panose="020B0502020202020204" pitchFamily="34" charset="0"/>
              </a:rPr>
              <a:t> mois, en attendant la délivrance du permis de conduire définitif.</a:t>
            </a:r>
          </a:p>
          <a:p>
            <a:pPr fontAlgn="base"/>
            <a:endParaRPr lang="fr-FR" sz="1200" dirty="0">
              <a:latin typeface="Century Gothic" panose="020B0502020202020204" pitchFamily="34" charset="0"/>
            </a:endParaRPr>
          </a:p>
          <a:p>
            <a:pPr fontAlgn="base"/>
            <a:r>
              <a:rPr lang="fr-FR" sz="1200" dirty="0">
                <a:latin typeface="Century Gothic" panose="020B0502020202020204" pitchFamily="34" charset="0"/>
              </a:rPr>
              <a:t>Il permet au conducteur de conduire seulement sur le territoire national.</a:t>
            </a: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100" dirty="0">
              <a:latin typeface="Century Gothic" panose="020B0502020202020204" pitchFamily="34" charset="0"/>
            </a:endParaRPr>
          </a:p>
          <a:p>
            <a:pPr fontAlgn="base"/>
            <a:r>
              <a:rPr lang="fr-FR" sz="1100" dirty="0">
                <a:latin typeface="Century Gothic" panose="020B0502020202020204" pitchFamily="34" charset="0"/>
              </a:rPr>
              <a:t>Source: </a:t>
            </a:r>
          </a:p>
          <a:p>
            <a:pPr fontAlgn="base"/>
            <a:r>
              <a:rPr lang="fr-FR" sz="1100" dirty="0">
                <a:latin typeface="Century Gothic" panose="020B0502020202020204" pitchFamily="34" charset="0"/>
                <a:hlinkClick r:id="rId3"/>
              </a:rPr>
              <a:t>www.sécurité-routière.gouv.fr</a:t>
            </a:r>
            <a:endParaRPr 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sz="1200" dirty="0">
                <a:solidFill>
                  <a:schemeClr val="bg1"/>
                </a:solidFill>
                <a:latin typeface="Century Gothic" panose="020B0502020202020204" pitchFamily="34" charset="0"/>
              </a:rPr>
              <a:t>L'examen pratique comprend deux phases : </a:t>
            </a:r>
          </a:p>
          <a:p>
            <a:pPr fontAlgn="base"/>
            <a:endParaRPr lang="fr-FR" sz="1200" dirty="0">
              <a:solidFill>
                <a:schemeClr val="bg1"/>
              </a:solidFill>
              <a:latin typeface="Century Gothic" panose="020B0502020202020204" pitchFamily="34" charset="0"/>
            </a:endParaRPr>
          </a:p>
          <a:p>
            <a:pPr fontAlgn="base"/>
            <a:r>
              <a:rPr lang="fr-FR" sz="1200" b="1" dirty="0">
                <a:solidFill>
                  <a:schemeClr val="bg1"/>
                </a:solidFill>
                <a:latin typeface="Century Gothic" panose="020B0502020202020204" pitchFamily="34" charset="0"/>
              </a:rPr>
              <a:t>Une épreuve hors circulation de 18 minutes </a:t>
            </a:r>
            <a:r>
              <a:rPr 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et un test oral qui aborde trois thèmes : le motard et sa moto, le motard et les autres, le motard et sa formation ; ainsi qu'une interrogation sur la réglementation et sur la signalisation spécifique aux deux-roues motorisés.</a:t>
            </a:r>
          </a:p>
          <a:p>
            <a:pPr fontAlgn="base"/>
            <a:endParaRPr lang="fr-FR" sz="1200" dirty="0">
              <a:solidFill>
                <a:schemeClr val="bg1"/>
              </a:solidFill>
              <a:latin typeface="Century Gothic" panose="020B0502020202020204" pitchFamily="34" charset="0"/>
            </a:endParaRPr>
          </a:p>
          <a:p>
            <a:pPr fontAlgn="base"/>
            <a:r>
              <a:rPr lang="fr-FR" sz="1200" b="1" dirty="0">
                <a:solidFill>
                  <a:schemeClr val="bg1"/>
                </a:solidFill>
                <a:latin typeface="Century Gothic" panose="020B0502020202020204" pitchFamily="34" charset="0"/>
              </a:rPr>
              <a:t>Une épreuve en circulation de 35 minutes</a:t>
            </a:r>
            <a:r>
              <a:rPr 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08776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fr-FR" sz="1000" b="1" u="sng"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a:noAutofit/>
          </a:bodyPr>
          <a:lstStyle/>
          <a:p>
            <a:pPr algn="r"/>
            <a:r>
              <a:rPr 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360139"/>
            <a:chOff x="410479" y="2505124"/>
            <a:chExt cx="10977233" cy="3146851"/>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3146851"/>
              <a:chOff x="339720" y="2620540"/>
              <a:chExt cx="10977233" cy="3146851"/>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3146851"/>
                <a:chOff x="343803" y="2215099"/>
                <a:chExt cx="10977233" cy="3146851"/>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sz="700" dirty="0">
                    <a:solidFill>
                      <a:prstClr val="black"/>
                    </a:solidFill>
                    <a:latin typeface="Century Gothic" panose="020B0502020202020204" pitchFamily="34" charset="0"/>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700" dirty="0">
                      <a:solidFill>
                        <a:prstClr val="black"/>
                      </a:solidFill>
                      <a:latin typeface="Century Gothic" panose="020B0502020202020204" pitchFamily="34" charset="0"/>
                    </a:rPr>
                    <a:t>Sur route</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627656" y="3604540"/>
                  <a:ext cx="1192242" cy="266740"/>
                </a:xfrm>
                <a:prstGeom prst="rect">
                  <a:avLst/>
                </a:prstGeom>
                <a:noFill/>
              </p:spPr>
              <p:txBody>
                <a:bodyPr wrap="square" rtlCol="0">
                  <a:spAutoFit/>
                </a:bodyPr>
                <a:lstStyle/>
                <a:p>
                  <a:pPr marL="128588" marR="0" lvl="0" indent="-128588" algn="ctr"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74406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1297790"/>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a:defRPr/>
                  </a:pPr>
                  <a:r>
                    <a:rPr lang="fr-FR" sz="700" dirty="0">
                      <a:solidFill>
                        <a:prstClr val="black"/>
                      </a:solidFill>
                      <a:latin typeface="Century Gothic" panose="020B0502020202020204" pitchFamily="34" charset="0"/>
                    </a:rPr>
                    <a:t>Leçons sur simulateur:</a:t>
                  </a:r>
                </a:p>
                <a:p>
                  <a:pPr>
                    <a:defRPr/>
                  </a:pPr>
                  <a:r>
                    <a:rPr lang="fr-FR" sz="700" dirty="0">
                      <a:solidFill>
                        <a:prstClr val="black"/>
                      </a:solidFill>
                      <a:latin typeface="Century Gothic" panose="020B0502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722316"/>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OBLIGATOIRES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rtlCol="0">
            <a:spAutoFit/>
          </a:bodyPr>
          <a:lstStyle/>
          <a:p>
            <a:r>
              <a:rPr 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rtlCol="0">
            <a:spAutoFit/>
          </a:bodyPr>
          <a:lstStyle/>
          <a:p>
            <a:r>
              <a:rPr lang="fr-FR" sz="800" dirty="0">
                <a:solidFill>
                  <a:srgbClr val="3D3E44"/>
                </a:solidFill>
                <a:latin typeface="Century Gothic" panose="020B0502020202020204" pitchFamily="34" charset="0"/>
              </a:rPr>
              <a:t>La formation théorique portant sur des </a:t>
            </a:r>
            <a:r>
              <a:rPr lang="fr-FR" sz="800" b="1" dirty="0">
                <a:solidFill>
                  <a:srgbClr val="3D3E44"/>
                </a:solidFill>
                <a:latin typeface="Century Gothic" panose="020B0502020202020204" pitchFamily="34" charset="0"/>
              </a:rPr>
              <a:t>questions « d’entraînement au code » </a:t>
            </a:r>
            <a:r>
              <a:rPr lang="fr-FR" sz="800" dirty="0">
                <a:solidFill>
                  <a:srgbClr val="3D3E44"/>
                </a:solidFill>
                <a:latin typeface="Century Gothic" panose="020B0502020202020204" pitchFamily="34" charset="0"/>
              </a:rPr>
              <a:t>peut être suivie à votre rythme, soit : </a:t>
            </a:r>
            <a:br>
              <a:rPr lang="fr-FR" sz="800" dirty="0">
                <a:solidFill>
                  <a:srgbClr val="3D3E44"/>
                </a:solidFill>
                <a:latin typeface="Century Gothic" panose="020B0502020202020204" pitchFamily="34" charset="0"/>
              </a:rPr>
            </a:b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dans </a:t>
            </a:r>
            <a:r>
              <a:rPr lang="fr-FR" sz="800" b="1" dirty="0">
                <a:solidFill>
                  <a:srgbClr val="3D3E44"/>
                </a:solidFill>
                <a:latin typeface="Century Gothic" panose="020B0502020202020204" pitchFamily="34" charset="0"/>
              </a:rPr>
              <a:t>l'école de conduite</a:t>
            </a:r>
            <a:r>
              <a:rPr lang="fr-FR" sz="800" dirty="0">
                <a:solidFill>
                  <a:srgbClr val="3D3E44"/>
                </a:solidFill>
                <a:latin typeface="Century Gothic" panose="020B0502020202020204" pitchFamily="34" charset="0"/>
              </a:rPr>
              <a:t> avec un </a:t>
            </a:r>
            <a:r>
              <a:rPr lang="fr-FR" sz="800" b="1" dirty="0">
                <a:solidFill>
                  <a:srgbClr val="3D3E44"/>
                </a:solidFill>
                <a:latin typeface="Century Gothic" panose="020B0502020202020204" pitchFamily="34" charset="0"/>
              </a:rPr>
              <a:t>support média </a:t>
            </a:r>
            <a:r>
              <a:rPr lang="fr-FR" sz="800" dirty="0">
                <a:solidFill>
                  <a:srgbClr val="3D3E44"/>
                </a:solidFill>
                <a:latin typeface="Century Gothic" panose="020B0502020202020204" pitchFamily="34" charset="0"/>
              </a:rPr>
              <a:t>ou avec un</a:t>
            </a:r>
            <a:r>
              <a:rPr lang="fr-FR" sz="800" b="1" dirty="0">
                <a:solidFill>
                  <a:srgbClr val="3D3E44"/>
                </a:solidFill>
                <a:latin typeface="Century Gothic" panose="020B0502020202020204" pitchFamily="34" charset="0"/>
              </a:rPr>
              <a:t> enseignant</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via </a:t>
            </a:r>
            <a:r>
              <a:rPr lang="fr-FR" sz="800" b="1" dirty="0">
                <a:solidFill>
                  <a:srgbClr val="3D3E44"/>
                </a:solidFill>
                <a:latin typeface="Century Gothic" panose="020B0502020202020204" pitchFamily="34" charset="0"/>
              </a:rPr>
              <a:t>Internet</a:t>
            </a:r>
            <a:r>
              <a:rPr lang="fr-FR" sz="800" dirty="0">
                <a:solidFill>
                  <a:srgbClr val="3D3E44"/>
                </a:solidFill>
                <a:latin typeface="Century Gothic" panose="020B0502020202020204" pitchFamily="34" charset="0"/>
              </a:rPr>
              <a:t> (</a:t>
            </a:r>
            <a:r>
              <a:rPr lang="fr-FR" sz="800" b="1" dirty="0">
                <a:solidFill>
                  <a:srgbClr val="3D3E44"/>
                </a:solidFill>
                <a:latin typeface="Century Gothic" panose="020B0502020202020204" pitchFamily="34" charset="0"/>
              </a:rPr>
              <a:t>code en ligne CER</a:t>
            </a:r>
            <a:r>
              <a:rPr lang="fr-FR" sz="800" dirty="0">
                <a:solidFill>
                  <a:srgbClr val="3D3E44"/>
                </a:solidFill>
                <a:latin typeface="Century Gothic" panose="020B0502020202020204" pitchFamily="34" charset="0"/>
              </a:rPr>
              <a:t>)</a:t>
            </a:r>
            <a:endParaRPr 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rtlCol="0">
            <a:spAutoFit/>
          </a:bodyPr>
          <a:lstStyle/>
          <a:p>
            <a:r>
              <a:rPr lang="fr-FR" sz="900" b="1" dirty="0">
                <a:solidFill>
                  <a:prstClr val="black"/>
                </a:solidFill>
                <a:latin typeface="Century Gothic" panose="020B0502020202020204" pitchFamily="34" charset="0"/>
              </a:rPr>
              <a:t>Votre présence est fortement recommandée pour les cours collectifs sélectionnés. </a:t>
            </a:r>
            <a:br>
              <a:rPr lang="fr-FR" sz="900" b="1" dirty="0">
                <a:solidFill>
                  <a:prstClr val="black"/>
                </a:solidFill>
                <a:latin typeface="Century Gothic" panose="020B0502020202020204" pitchFamily="34" charset="0"/>
              </a:rPr>
            </a:br>
            <a:r>
              <a:rPr 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894</Words>
  <Application>Microsoft Office PowerPoint</Application>
  <PresentationFormat>Affichage à l'écran (4:3)</PresentationFormat>
  <Paragraphs>165</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Century Gothic</vt:lpstr>
      <vt:lpstr>Montserrat</vt:lpstr>
      <vt:lpstr>Arial</vt:lpstr>
      <vt:lpstr>Calibri</vt:lpstr>
      <vt:lpstr>Wingdings</vt:lpstr>
      <vt:lpstr>Conception personnalisée</vt:lpstr>
      <vt:lpstr>Présentation PowerPoint</vt:lpstr>
      <vt:lpstr>Présentation PowerPoint</vt:lpstr>
      <vt:lpstr>Présentation PowerPoint</vt:lpstr>
      <vt:lpstr>Présentation PowerPoint</vt:lpstr>
      <vt:lpstr>Présentation PowerPoint</vt:lpstr>
      <vt:lpstr>Parcours de formation PERSONNALISE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alexis.legalleu@cer-reseau.com</cp:lastModifiedBy>
  <cp:revision>166</cp:revision>
  <cp:lastPrinted>2018-06-11T14:13:36Z</cp:lastPrinted>
  <dcterms:created xsi:type="dcterms:W3CDTF">2016-11-16T10:38:42Z</dcterms:created>
  <dcterms:modified xsi:type="dcterms:W3CDTF">2018-12-28T15:58:25Z</dcterms:modified>
</cp:coreProperties>
</file>